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3"/>
  </p:notesMasterIdLst>
  <p:handoutMasterIdLst>
    <p:handoutMasterId r:id="rId34"/>
  </p:handoutMasterIdLst>
  <p:sldIdLst>
    <p:sldId id="309" r:id="rId2"/>
    <p:sldId id="314" r:id="rId3"/>
    <p:sldId id="333" r:id="rId4"/>
    <p:sldId id="334" r:id="rId5"/>
    <p:sldId id="335" r:id="rId6"/>
    <p:sldId id="355" r:id="rId7"/>
    <p:sldId id="337" r:id="rId8"/>
    <p:sldId id="336" r:id="rId9"/>
    <p:sldId id="338" r:id="rId10"/>
    <p:sldId id="339" r:id="rId11"/>
    <p:sldId id="310" r:id="rId12"/>
    <p:sldId id="340" r:id="rId13"/>
    <p:sldId id="342" r:id="rId14"/>
    <p:sldId id="341" r:id="rId15"/>
    <p:sldId id="344" r:id="rId16"/>
    <p:sldId id="345" r:id="rId17"/>
    <p:sldId id="315" r:id="rId18"/>
    <p:sldId id="316" r:id="rId19"/>
    <p:sldId id="327" r:id="rId20"/>
    <p:sldId id="318" r:id="rId21"/>
    <p:sldId id="346" r:id="rId22"/>
    <p:sldId id="353" r:id="rId23"/>
    <p:sldId id="354" r:id="rId24"/>
    <p:sldId id="319" r:id="rId25"/>
    <p:sldId id="320" r:id="rId26"/>
    <p:sldId id="321" r:id="rId27"/>
    <p:sldId id="349" r:id="rId28"/>
    <p:sldId id="347" r:id="rId29"/>
    <p:sldId id="351" r:id="rId30"/>
    <p:sldId id="352" r:id="rId31"/>
    <p:sldId id="322" r:id="rId32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A27"/>
    <a:srgbClr val="203021"/>
    <a:srgbClr val="F6B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F1F6D1-C6E8-47D3-87AF-DD431A9E5772}" type="datetimeFigureOut">
              <a:rPr lang="fa-IR"/>
              <a:pPr>
                <a:defRPr/>
              </a:pPr>
              <a:t>01/16/1444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14F368-F446-4EAF-9A43-D91CD590929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4472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A2008-05A7-4266-ADF3-D75B13E5F170}" type="datetimeFigureOut">
              <a:rPr lang="fa-IR"/>
              <a:pPr>
                <a:defRPr/>
              </a:pPr>
              <a:t>01/16/1444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fa-I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8E416-0867-456D-A132-87D1FBAB5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666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962400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3D6DF4-BD8D-456F-9CC3-7957C2AF6020}" type="datetime8">
              <a:rPr lang="fa-IR" smtClean="0"/>
              <a:t>اوت 13،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360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C059D9-D0C1-4E74-8206-91994F9B6481}" type="datetime8">
              <a:rPr lang="fa-IR" smtClean="0"/>
              <a:t>اوت 13،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52566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45CBDE-C3E4-4720-81EB-584FC62362DD}" type="datetime8">
              <a:rPr lang="fa-IR" smtClean="0"/>
              <a:t>اوت 13، 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 smtClean="0"/>
              <a:t>معاونت بهداشت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6221BAE-0A36-4CCF-A942-B6FF93BF0F4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4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F9F951-6E14-48DB-A7FA-6641A0FB1876}" type="datetime8">
              <a:rPr lang="fa-IR" smtClean="0"/>
              <a:t>اوت 13، 22</a:t>
            </a:fld>
            <a:endParaRPr lang="fa-I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/>
              <a:pPr>
                <a:defRPr/>
              </a:pPr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8772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15FEF-64A1-4093-80FA-0533646A484B}" type="datetime8">
              <a:rPr lang="fa-IR" smtClean="0"/>
              <a:t>اوت 13، 22</a:t>
            </a:fld>
            <a:endParaRPr lang="fa-I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3566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5F52EB-FA23-4EBD-93CC-5815790D6ED1}" type="datetime8">
              <a:rPr lang="fa-IR" smtClean="0"/>
              <a:t>اوت 13،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0210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6D608-72BD-47E0-A51B-67B8AB3BC818}" type="datetime8">
              <a:rPr lang="fa-IR" smtClean="0"/>
              <a:t>اوت 13، 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5937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F3CF3-CFC3-42B9-B859-A1B08576D53B}" type="datetime8">
              <a:rPr lang="fa-IR" smtClean="0"/>
              <a:t>اوت 13، 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87789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CDDE3-6928-4403-A20B-6CA9DD25BE39}" type="datetime8">
              <a:rPr lang="fa-IR" smtClean="0"/>
              <a:t>اوت 13، 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54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320B85-7D76-4F7A-9883-7347911EFFD5}" type="datetime8">
              <a:rPr lang="fa-IR" smtClean="0"/>
              <a:t>اوت 13،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500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7C1FF1-EE32-4459-BDDC-B1938356318F}" type="datetime8">
              <a:rPr lang="fa-IR" smtClean="0"/>
              <a:t>اوت 13، 22</a:t>
            </a:fld>
            <a:endParaRPr lang="fa-I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/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1953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C135DE1-4057-4C2D-906F-D4D7BA4174FE}" type="datetime8">
              <a:rPr lang="fa-IR" smtClean="0"/>
              <a:t>اوت 13، 22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9632" y="2132856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7200" b="1" i="1" dirty="0" smtClean="0">
                <a:solidFill>
                  <a:srgbClr val="C00000"/>
                </a:solidFill>
              </a:rPr>
              <a:t>به نام خدا</a:t>
            </a:r>
            <a:endParaRPr lang="en-US" sz="7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7501" y="110580"/>
            <a:ext cx="8712968" cy="6480720"/>
          </a:xfrm>
        </p:spPr>
        <p:txBody>
          <a:bodyPr/>
          <a:lstStyle/>
          <a:p>
            <a:pPr marL="109537" lvl="0" indent="0">
              <a:buNone/>
            </a:pPr>
            <a:endParaRPr lang="fa-IR" sz="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هویت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Client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را قبول کند و رفتاری متناسب با هویت وشخصیت او داشته باشد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محرم راز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باشد.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جلب اعتماد کند.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وقت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بگذارد.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های مناسب بیان مطلب را بداند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بیان قابل فهم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برای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توضیح مطالب داشته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ارائه مطلب بدون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تعصّب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بدون حساسیت خاص باشد.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09537" lvl="0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"مسئله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است نه محاکمه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".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سریع قضاوت نکند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مقایسه نکند . برچسب نزند و احساس گناه در مشاوره شونده ایجاد نکند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قدرت این که بگوید " نمی دانم " را داشته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اگر قادر به رفع مشکل نیست به فرد متخصص ارجاع دهد .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بتواند کمک های عملی را انجام دهد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های گوش دادن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Listening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و آموختن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را داشته باشد.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127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 rot="21277709">
            <a:off x="2051719" y="980728"/>
            <a:ext cx="532859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مهارت های مشاوره </a:t>
            </a:r>
            <a:r>
              <a:rPr lang="fa-IR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11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305222">
            <a:off x="1445496" y="2348354"/>
            <a:ext cx="6840760" cy="29523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گوش دادن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و آموختن </a:t>
            </a:r>
            <a:endParaRPr lang="fa-IR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ایجاد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اعتماد به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نفس و حمایت از مادر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/>
          <a:lstStyle/>
          <a:p>
            <a:pPr marL="109537" lvl="0" indent="0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 ارتباط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غیر کلامی برقرار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کنید: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تعریف: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نشان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دادن نگرش ، علاقه و تمایل مشاور از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طریق تغییر حالت، وضعیت چهره</a:t>
            </a:r>
          </a:p>
          <a:p>
            <a:pPr marL="109537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و...                             (به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غیر از صحبت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کردن)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اگر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ارتباط صحیح برقرار شود: مادر احساس می کند که به او علاقمندید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</a:t>
            </a:r>
          </a:p>
          <a:p>
            <a:pPr marL="109537" indent="0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شما بیشتر اعتماد می 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چگونگی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ارتباط :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سر را هم سطح مادر قرار دهید و به عنوان تصدیق تکان دهید 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سخنان مادر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نموده و هنگام صحبت کردن به او نگاه کنید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موانع را از سر راه بردارید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وقت کافی بگذارید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محبّت،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مادر یا کودک را نوازش کنید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475656" y="332656"/>
            <a:ext cx="6408712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مهارت های </a:t>
            </a:r>
            <a:r>
              <a:rPr lang="fa-IR" sz="4000" b="1" dirty="0" smtClean="0">
                <a:solidFill>
                  <a:srgbClr val="C00000"/>
                </a:solidFill>
              </a:rPr>
              <a:t>گوش دادن </a:t>
            </a:r>
            <a:r>
              <a:rPr lang="fa-IR" sz="4000" b="1" dirty="0">
                <a:solidFill>
                  <a:srgbClr val="C00000"/>
                </a:solidFill>
              </a:rPr>
              <a:t>و </a:t>
            </a:r>
            <a:r>
              <a:rPr lang="fa-IR" sz="4000" b="1" dirty="0" smtClean="0">
                <a:solidFill>
                  <a:srgbClr val="C00000"/>
                </a:solidFill>
              </a:rPr>
              <a:t>آموختن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12</a:t>
            </a:fld>
            <a:endParaRPr lang="fa-IR" dirty="0"/>
          </a:p>
        </p:txBody>
      </p:sp>
      <p:sp>
        <p:nvSpPr>
          <p:cNvPr id="5" name="Curved Left Arrow 4"/>
          <p:cNvSpPr/>
          <p:nvPr/>
        </p:nvSpPr>
        <p:spPr>
          <a:xfrm rot="948867">
            <a:off x="2940993" y="5877273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2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19" y="404664"/>
            <a:ext cx="8762305" cy="5904656"/>
          </a:xfrm>
        </p:spPr>
        <p:txBody>
          <a:bodyPr/>
          <a:lstStyle/>
          <a:p>
            <a:pPr marL="109537" lvl="0" indent="0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 ارتباط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کلامی برقرار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کنید:</a:t>
            </a:r>
          </a:p>
          <a:p>
            <a:pPr marL="109537" lvl="0" indent="0">
              <a:buNone/>
            </a:pPr>
            <a:endParaRPr lang="en-US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خوب گوش بدهید و مؤثر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سؤال کنید (پرسش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کلیدی داشته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باشید).</a:t>
            </a:r>
          </a:p>
          <a:p>
            <a:pPr marL="109537" lvl="0" indent="0" algn="ctr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Listening actively and Questioning effectively    </a:t>
            </a: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1- سؤالات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باز از مادر بپرسید . </a:t>
            </a:r>
            <a:endParaRPr lang="fa-IR" sz="2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(این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سؤالات با چگونه ، چطور ، چه وقت و یا کجا شوع می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شود) 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2- از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پاسخ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ساده که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علاقمندی شما را نشان دهد استفاده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(چه خوب، آفرین، دیگه چی ....)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3- با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تکرار گفته های مادر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(با اندکی تغییر) نشان دهید که به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گفته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های</a:t>
            </a:r>
          </a:p>
          <a:p>
            <a:pPr marL="109537" lvl="0" indent="0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او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توجه کرده اید.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مهارت 4- با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همدلی و هم فکری با مادر نشان دهید که احساس او را درک می کنید . </a:t>
            </a:r>
            <a:endParaRPr lang="en-US" sz="24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5- از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به کار بردن کلماتی که نشانگر قضاوت و انتقاد است بپرهیزید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13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5192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620476" cy="5400600"/>
          </a:xfrm>
        </p:spPr>
        <p:txBody>
          <a:bodyPr/>
          <a:lstStyle/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1- آن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چه را که مادر فکر می کند یا احساس می کند بپذیرید .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2- آنچه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را که درست انجام می دهد تحسین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کنید. 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(از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هر فرصتی برای تشویق او استفاده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کنید)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3- 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طور عملی مادر را کمک نمایید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4- اطلاعات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کم ولی مناسب را با روش مثبت در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اختیارش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بگذارید .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5- 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زبان ساده گفتگو کنید .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مهارت 6- دستور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ندهید بلکه یک یا دو پیشنهاد ارائه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دهید </a:t>
            </a:r>
          </a:p>
          <a:p>
            <a:pPr marL="109537" lvl="0" indent="0" algn="just"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(در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برخی موارد لازم است که دستور هم بدهید ولی دوستانه و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محترمانه).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endParaRPr lang="fa-IR" sz="2800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395536" y="260648"/>
            <a:ext cx="8208912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>
                <a:solidFill>
                  <a:srgbClr val="C00000"/>
                </a:solidFill>
              </a:rPr>
              <a:t>مهارت های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ایجاد اعتماد به نفس و حمایت از مادر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138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280920" cy="4536504"/>
          </a:xfrm>
        </p:spPr>
        <p:txBody>
          <a:bodyPr/>
          <a:lstStyle/>
          <a:p>
            <a:pPr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هم علم است و هم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هنر. </a:t>
            </a:r>
          </a:p>
          <a:p>
            <a:pPr marL="109537" indent="0" algn="l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Science and art of Counseling </a:t>
            </a:r>
          </a:p>
          <a:p>
            <a:pPr marL="109537" indent="0" algn="just">
              <a:buNone/>
            </a:pPr>
            <a:r>
              <a:rPr lang="en-US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، پروسه ای است که در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آن: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مشکلات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بیان می شود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اطّلاعات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به روز ( </a:t>
            </a:r>
            <a:r>
              <a:rPr lang="en-US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Update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) ، بدون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تعصّب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اساس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 در اختیار فرد قرار می گیرد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- اعتماد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نفس ایجاد می کند تا فرد بتواند با شهامت و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توانمندی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رفع مشکل خود همکاری کند .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 rot="553305">
            <a:off x="6060172" y="591195"/>
            <a:ext cx="2391784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</a:rPr>
              <a:t>بنابراین: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598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528392"/>
          </a:xfrm>
        </p:spPr>
        <p:txBody>
          <a:bodyPr/>
          <a:lstStyle/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ایجاد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انگیزه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کند.         (یک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Motivator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خوب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 علمی ، روشن و به روز ارائه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کند. </a:t>
            </a:r>
          </a:p>
          <a:p>
            <a:pPr marL="109537" lvl="0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(یک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Educator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خوب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ویژگی ها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مهارت های لازم را داشته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باشد. </a:t>
            </a:r>
          </a:p>
          <a:p>
            <a:pPr marL="109537" lvl="0" indent="0" algn="just">
              <a:buNone/>
            </a:pPr>
            <a:endParaRPr lang="en-US" sz="16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ویژگی ها را کسانی که صادقانه مادران و کودکان را دوست دارند و به آنان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می کنند بسیار راحت تر به دست می آورند .  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16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329502">
            <a:off x="5157060" y="518360"/>
            <a:ext cx="3300770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</a:rPr>
              <a:t>پس مشاور باید: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91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968552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اول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گرفتن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شرح حال کامل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دوم: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ارزیابی مادر ، شیرخوار و نحوه شیرخوردن شیرخوار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سوم: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کردن علائم ( نشانه ها )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چهارم: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کردن علل به وجود آورنده مشکل یا مشکلات  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دادن شرح حال ، ارزیابی و نشانه ها با مشکل یا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موجود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B2B4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ششم: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های ممکن واولویت بندی آن ها به منظور طراحی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مداخلات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هفتم: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دادن راه حل ها و مداخلات طراحی شده با مشکل یا مشکلات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موجود  </a:t>
            </a:r>
            <a:endParaRPr lang="fa-IR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هشتم: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ارزشیابی راه حل ها و مداخلات انجام شده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064537" y="321416"/>
            <a:ext cx="7488832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هشت مرحله  </a:t>
            </a:r>
            <a:r>
              <a:rPr lang="fa-IR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فرآیند مشاوره شیردهی عبارتند </a:t>
            </a:r>
            <a:r>
              <a:rPr lang="fa-IR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از: </a:t>
            </a:r>
            <a:endParaRPr lang="en-US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823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9532" y="1412776"/>
            <a:ext cx="8568952" cy="5112568"/>
          </a:xfrm>
        </p:spPr>
        <p:txBody>
          <a:bodyPr/>
          <a:lstStyle/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4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مرحله اول که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شامل: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گرفتن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شرح حال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کامل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ارزیابی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مادر،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شیرخوار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و نحوه تغذیه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شیرخوار 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تهیه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فهرستی از نشانه ها  (علائم)  و </a:t>
            </a:r>
            <a:endParaRPr lang="fa-IR" sz="28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Ø"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تهیه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فهرستی از مشکلات </a:t>
            </a:r>
            <a:endParaRPr lang="fa-IR" sz="28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                                   است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بر یکدیگر اثر 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می گذارند.</a:t>
            </a: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اگر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به تصویر فرآیند نگاه کنید ارتباط این مراحل ، با یک سری پیکان ها نشان داده شده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است.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این 4 مرحله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معمولاً به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ترتیب و یکی بعد از دیگری کامل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نمی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شوند.</a:t>
            </a:r>
            <a:endParaRPr lang="en-US" sz="28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en-US" sz="2400" dirty="0" smtClean="0">
                <a:solidFill>
                  <a:srgbClr val="2B2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raffic" pitchFamily="2" charset="-78"/>
              </a:rPr>
              <a:t> </a:t>
            </a: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400" dirty="0" smtClean="0">
              <a:solidFill>
                <a:srgbClr val="2B2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raffic" pitchFamily="2" charset="-78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827584" y="188640"/>
            <a:ext cx="7632848" cy="100811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3200" b="1" dirty="0">
                <a:solidFill>
                  <a:srgbClr val="C00000"/>
                </a:solidFill>
                <a:latin typeface="Tahoma" pitchFamily="34" charset="0"/>
              </a:rPr>
              <a:t>به کار بستن مراحل </a:t>
            </a:r>
            <a:r>
              <a:rPr lang="fa-IR" sz="3200" b="1" dirty="0" smtClean="0">
                <a:solidFill>
                  <a:srgbClr val="C00000"/>
                </a:solidFill>
                <a:latin typeface="Tahoma" pitchFamily="34" charset="0"/>
              </a:rPr>
              <a:t>هشت </a:t>
            </a:r>
            <a:r>
              <a:rPr lang="fa-IR" sz="3200" b="1" dirty="0">
                <a:solidFill>
                  <a:srgbClr val="C00000"/>
                </a:solidFill>
                <a:latin typeface="Tahoma" pitchFamily="34" charset="0"/>
              </a:rPr>
              <a:t>گانه  فرآیند مشاوره شیردهی</a:t>
            </a:r>
            <a:r>
              <a:rPr lang="en-US" sz="3200" b="1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18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934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80" name="Picture 56" descr="f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228600"/>
            <a:ext cx="4579938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703" name="Group 7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16490718"/>
              </p:ext>
            </p:extLst>
          </p:nvPr>
        </p:nvGraphicFramePr>
        <p:xfrm>
          <a:off x="2286000" y="228600"/>
          <a:ext cx="4572000" cy="6477000"/>
        </p:xfrm>
        <a:graphic>
          <a:graphicData uri="http://schemas.openxmlformats.org/drawingml/2006/table">
            <a:tbl>
              <a:tblPr rtl="1"/>
              <a:tblGrid>
                <a:gridCol w="4572000"/>
              </a:tblGrid>
              <a:tr h="6477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0CCFF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CCFF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CCFF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CCFF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21BAE-0A36-4CCF-A942-B6FF93BF0F4C}" type="slidenum">
              <a:rPr lang="ar-SA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2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59632" y="1844824"/>
            <a:ext cx="69847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i="1" dirty="0" smtClean="0">
                <a:solidFill>
                  <a:srgbClr val="C00000"/>
                </a:solidFill>
              </a:rPr>
              <a:t>مشاوره شیردهی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4427984" y="5445224"/>
            <a:ext cx="4824536" cy="1224136"/>
          </a:xfrm>
          <a:prstGeom prst="round2Same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rgbClr val="263A27"/>
                </a:solidFill>
              </a:rPr>
              <a:t>شبنم کلاهچی</a:t>
            </a:r>
          </a:p>
          <a:p>
            <a:pPr algn="ctr"/>
            <a:r>
              <a:rPr lang="fa-IR" sz="2400" b="1" dirty="0" smtClean="0">
                <a:solidFill>
                  <a:srgbClr val="263A27"/>
                </a:solidFill>
              </a:rPr>
              <a:t>مربی </a:t>
            </a:r>
            <a:r>
              <a:rPr lang="fa-IR" sz="2400" b="1" smtClean="0">
                <a:solidFill>
                  <a:srgbClr val="263A27"/>
                </a:solidFill>
              </a:rPr>
              <a:t>ارشد شیردهی</a:t>
            </a:r>
            <a:endParaRPr lang="fa-IR" sz="2400" b="1" dirty="0" smtClean="0">
              <a:solidFill>
                <a:srgbClr val="263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170388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457200" lvl="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مشاور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باید این 4 مرحله را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تقریباً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 هم تکمیل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کند،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(مثلاً اگرسعی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کند اول شرح حال را کامل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کند ممکن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است زمانی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که </a:t>
            </a:r>
            <a:r>
              <a:rPr lang="fa-IR" sz="24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می خواهد تغذیه از پستان مادر را مشاهده کند همراه با گریه </a:t>
            </a: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شیرخوار باشد).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endParaRPr lang="fa-IR" sz="24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457200" lvl="0" indent="-4572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v"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مشاور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باید هر لحظه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فعّال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بوده و رفتار شیرخوار را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ببیند، هم زمان سؤال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کند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و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تفکر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نقّادانه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داشته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+mn-cs"/>
              </a:rPr>
              <a:t>باشد.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 از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خود بپرسد دیگر چه چیز را باید بدانم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؟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 چه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چیزی از شرح حال ، علائم و ارزیابی حذف شده که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نمی توانم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 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یافته ها را  به هم وصل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نموده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و راه حل های مشکل را 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لیست کنم؟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endParaRPr lang="en-US" sz="28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081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408712"/>
          </a:xfrm>
        </p:spPr>
        <p:txBody>
          <a:bodyPr/>
          <a:lstStyle/>
          <a:p>
            <a:pPr marL="109537" indent="0">
              <a:buNone/>
            </a:pP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مثال: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نوزادی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را که وزن گیری او بسیار آهسته است به ما ارجاع داده اند (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نشانه)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مادر می گوید پستانش را جراحی کرده اند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نوزادش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12 روزه است و با سن 37  هفته داخل رحمی متولد شده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باید وضعیت پستان مادر و عملکرد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آن،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طرز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شیرخوردن نوزاد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را مشاهده کنیم </a:t>
            </a:r>
            <a:endParaRPr lang="fa-IR" sz="2400" b="1" dirty="0" smtClean="0"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fa-I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ارزیابی ) </a:t>
            </a:r>
            <a:endParaRPr lang="fa-IR" sz="2400" b="1" dirty="0" smtClean="0"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بنابراین: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به مادر می گوییم نوزادش را شیر بدهد 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وزن قبل از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شیرخوردن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و بعد از شیرخوردن نشان می دهد که 15 میلی لیتر شیر خورده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نسبت مکیدن به بلع همیشه کمتر از 20 مکیدن به 1 بلع بوده ( ارزیابی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latin typeface="Arial" pitchFamily="34" charset="0"/>
                <a:cs typeface="Arial" pitchFamily="34" charset="0"/>
              </a:rPr>
              <a:t>مادر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می گوید هر 3 یا 4 ساعت یک بار شیر می دهد ( شرح حال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زیرا نوک پستانش دردناک است ( نشانه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latin typeface="Arial" pitchFamily="34" charset="0"/>
                <a:cs typeface="Arial" pitchFamily="34" charset="0"/>
              </a:rPr>
              <a:t>در پایان شیردهی نوک پستان مادر تغییر شکل یافته و یک خط سفید به طور مورب از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عرض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نوک پستان می </a:t>
            </a:r>
            <a:r>
              <a:rPr lang="fa-IR" sz="2400" b="1" dirty="0" smtClean="0">
                <a:latin typeface="Arial" pitchFamily="34" charset="0"/>
                <a:cs typeface="Arial" pitchFamily="34" charset="0"/>
              </a:rPr>
              <a:t>گذرد </a:t>
            </a:r>
            <a:r>
              <a:rPr lang="fa-IR" sz="2400" b="1" dirty="0">
                <a:latin typeface="Arial" pitchFamily="34" charset="0"/>
                <a:cs typeface="Arial" pitchFamily="34" charset="0"/>
              </a:rPr>
              <a:t>( ارزیابی 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21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03119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22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224414">
            <a:off x="1089383" y="1941859"/>
            <a:ext cx="7456915" cy="237626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حالا : </a:t>
            </a:r>
            <a:endParaRPr lang="fa-I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endParaRPr lang="en-US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اطلاعات به دست آمده را بر اساس مرحله 1 ( شرح حال ) مرحله 2 </a:t>
            </a:r>
            <a:endPara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(ارزیابی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و مرحله 3 ( نشانه ها ) جمع آوری می کنیم تا علل مشکل </a:t>
            </a:r>
            <a:endParaRPr lang="fa-I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 rtl="1"/>
            <a:r>
              <a:rPr lang="fa-I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را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لیست کنیم . 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06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3968" y="1196752"/>
            <a:ext cx="4402832" cy="5328592"/>
          </a:xfrm>
        </p:spPr>
        <p:txBody>
          <a:bodyPr/>
          <a:lstStyle/>
          <a:p>
            <a:pPr marL="109537" indent="0"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شرح </a:t>
            </a:r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حال: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جراحی پستان مادر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تولّد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37 هفتگی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شیردادن هر 3 یا 4 ساعت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endParaRPr lang="en-US" sz="11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نشانه ها: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وزن گیری بسیار آهسته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درد نوک پستان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endParaRPr lang="en-US" sz="11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نسبت مکیدن به بلع کمتر از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1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تغیییر شکل نوک پستان و یک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خطّ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سفید مورب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23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95622">
            <a:off x="5304511" y="251888"/>
            <a:ext cx="3182416" cy="76190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به طور خلاصه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rot="21358019">
            <a:off x="272732" y="806984"/>
            <a:ext cx="4345480" cy="4443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علل به وجود آورنده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مشکل:</a:t>
            </a:r>
          </a:p>
          <a:p>
            <a:pPr algn="just" rtl="1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انتقال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ناکافی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شیر: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(به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دلیل جراحی قبلی 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تولید شیر ناکافی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(به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دلیل عرضه ناکافی چون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هر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سه ساعت شیر می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دهد)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Wingdings" pitchFamily="2" charset="2"/>
              <a:buChar char="ü"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عدم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توان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شیرخوار در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انتقال</a:t>
            </a:r>
          </a:p>
          <a:p>
            <a:pPr lvl="0" algn="just" rtl="1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شیر 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330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5530428"/>
          </a:xfrm>
        </p:spPr>
        <p:txBody>
          <a:bodyPr/>
          <a:lstStyle/>
          <a:p>
            <a:pPr marL="109537" lvl="0" indent="0" algn="just">
              <a:buNone/>
            </a:pPr>
            <a:endParaRPr lang="fa-IR" sz="28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  و مرحله هفتم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به صورت دایره نشان داده شده است.</a:t>
            </a:r>
          </a:p>
          <a:p>
            <a:pPr marL="109537" lvl="0" indent="0" algn="just">
              <a:buNone/>
            </a:pPr>
            <a:endParaRPr lang="en-US" sz="1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ها مراحلی هستند که باید صبر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کنیم و بیشتر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فکر کنیم و وقت بگذاریم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دو مرحله برای این که بهترین و بالاترین خدمت را به مادر و کودک بدهیم بسیار اساسی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است. </a:t>
            </a: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0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این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جا ، جایی است که از خودمان باید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کنیم آیا آنچه را که فکر </a:t>
            </a:r>
            <a:endParaRPr lang="fa-IR" sz="2800" b="1" dirty="0" smtClean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می </a:t>
            </a:r>
            <a:r>
              <a:rPr lang="fa-IR" sz="28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کنم صحیح است ؟ </a:t>
            </a:r>
            <a:r>
              <a:rPr lang="fa-IR" sz="28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28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24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418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400600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پنجم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تأمل می کنیم و شرح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حال،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ارزیابی و نشانه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 را با مشکلات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لیست شده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مطابقت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می دهیم.</a:t>
            </a:r>
            <a:r>
              <a:rPr lang="en-US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12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مرحله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هفتم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نیز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باید تأمل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نموده و افکارمان را مرور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کنیم: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به دست آمده برای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رفع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 لیست شده مناسب 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و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مبتنی بر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شواهد هستند؟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این راه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 برای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هریک از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مشکلات لیست شده مؤثرند؟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ممکن است این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راه حل ها با  یکدیگر تضاد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داشته باشند؟ </a:t>
            </a:r>
            <a:endParaRPr lang="fa-IR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* آیا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مداخلات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یا راه حل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ما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عارضه و مشکلی ایجاد نمی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کنند؟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334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292"/>
          </a:xfrm>
        </p:spPr>
        <p:txBody>
          <a:bodyPr/>
          <a:lstStyle/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 smtClean="0">
              <a:solidFill>
                <a:srgbClr val="6600CC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* حساس </a:t>
            </a:r>
            <a:r>
              <a:rPr lang="fa-IR" sz="2800" b="1" dirty="0">
                <a:solidFill>
                  <a:srgbClr val="C00000"/>
                </a:solidFill>
                <a:latin typeface="Tahoma" pitchFamily="34" charset="0"/>
                <a:cs typeface="+mn-cs"/>
              </a:rPr>
              <a:t>ترین مرحله در مشاوره شیردهی گرفتن شرح حال </a:t>
            </a:r>
            <a:r>
              <a:rPr lang="fa-IR" sz="2800" b="1" dirty="0" smtClean="0">
                <a:solidFill>
                  <a:srgbClr val="C00000"/>
                </a:solidFill>
                <a:latin typeface="Tahoma" pitchFamily="34" charset="0"/>
                <a:cs typeface="+mn-cs"/>
              </a:rPr>
              <a:t>است.</a:t>
            </a: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fa-IR" sz="2800" b="1" dirty="0">
              <a:solidFill>
                <a:srgbClr val="C00000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* مهارتی </a:t>
            </a:r>
            <a:r>
              <a:rPr lang="fa-IR" sz="2800" b="1" dirty="0">
                <a:solidFill>
                  <a:srgbClr val="263A27"/>
                </a:solidFill>
                <a:latin typeface="Tahoma" pitchFamily="34" charset="0"/>
                <a:cs typeface="+mn-cs"/>
              </a:rPr>
              <a:t>است که برای پی بردن به مشکل مادر باید</a:t>
            </a:r>
            <a:r>
              <a:rPr lang="fa-IR" sz="2800" b="1" dirty="0" smtClean="0">
                <a:solidFill>
                  <a:srgbClr val="263A27"/>
                </a:solidFill>
                <a:latin typeface="Tahoma" pitchFamily="34" charset="0"/>
                <a:cs typeface="+mn-cs"/>
              </a:rPr>
              <a:t>:</a:t>
            </a:r>
          </a:p>
          <a:p>
            <a:pPr marL="457200" lvl="0" indent="-4572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Arial" pitchFamily="34" charset="0"/>
              <a:buChar char="•"/>
            </a:pPr>
            <a:endParaRPr lang="fa-IR" sz="900" b="1" dirty="0">
              <a:solidFill>
                <a:srgbClr val="263A27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003366"/>
                </a:solidFill>
                <a:latin typeface="Tahoma" pitchFamily="34" charset="0"/>
                <a:cs typeface="+mn-cs"/>
              </a:rPr>
              <a:t>     </a:t>
            </a:r>
            <a:r>
              <a:rPr lang="fa-IR" sz="2800" b="1" dirty="0" smtClean="0">
                <a:solidFill>
                  <a:srgbClr val="003366"/>
                </a:solidFill>
                <a:latin typeface="Tahoma" pitchFamily="34" charset="0"/>
                <a:cs typeface="+mn-cs"/>
              </a:rPr>
              <a:t>     </a:t>
            </a: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-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از مهارت های مشاوره شیردهی استفاده کرد.</a:t>
            </a:r>
            <a:endParaRPr lang="fa-IR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r>
              <a:rPr lang="fa-IR" sz="2800" b="1" dirty="0">
                <a:solidFill>
                  <a:srgbClr val="203021"/>
                </a:solidFill>
                <a:latin typeface="Tahoma" pitchFamily="34" charset="0"/>
                <a:cs typeface="+mn-cs"/>
              </a:rPr>
              <a:t>          -</a:t>
            </a:r>
            <a:r>
              <a:rPr lang="fa-IR" sz="2800" b="1" dirty="0" smtClean="0">
                <a:solidFill>
                  <a:srgbClr val="203021"/>
                </a:solidFill>
                <a:latin typeface="Tahoma" pitchFamily="34" charset="0"/>
                <a:cs typeface="+mn-cs"/>
              </a:rPr>
              <a:t> مادر، شیرخوار و نحوه شیرخوردن، ارزیابی شوند.</a:t>
            </a:r>
            <a:endParaRPr lang="fa-IR" sz="2800" b="1" dirty="0">
              <a:solidFill>
                <a:srgbClr val="203021"/>
              </a:solidFill>
              <a:latin typeface="Tahoma" pitchFamily="34" charset="0"/>
              <a:cs typeface="+mn-cs"/>
            </a:endParaRPr>
          </a:p>
          <a:p>
            <a:pPr marL="0" lvl="0" indent="0" eaLnBrk="1" hangingPunct="1">
              <a:spcBef>
                <a:spcPct val="20000"/>
              </a:spcBef>
              <a:buClr>
                <a:schemeClr val="hlink"/>
              </a:buClr>
              <a:buSzPct val="65000"/>
              <a:buNone/>
            </a:pPr>
            <a:endParaRPr lang="en-US" sz="2800" b="1" dirty="0">
              <a:solidFill>
                <a:srgbClr val="003366"/>
              </a:solidFill>
              <a:latin typeface="Tahoma" pitchFamily="34" charset="0"/>
              <a:cs typeface="+mn-cs"/>
            </a:endParaRPr>
          </a:p>
          <a:p>
            <a:endParaRPr lang="en-US" b="1" dirty="0">
              <a:cs typeface="+mn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555776" y="346657"/>
            <a:ext cx="4608512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گرفتن شرح حال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26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690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27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339752" y="40623"/>
            <a:ext cx="4608512" cy="6120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مادر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oup 95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2612956"/>
              </p:ext>
            </p:extLst>
          </p:nvPr>
        </p:nvGraphicFramePr>
        <p:xfrm>
          <a:off x="228600" y="762000"/>
          <a:ext cx="8534400" cy="5983928"/>
        </p:xfrm>
        <a:graphic>
          <a:graphicData uri="http://schemas.openxmlformats.org/drawingml/2006/table">
            <a:tbl>
              <a:tblPr rtl="1"/>
              <a:tblGrid>
                <a:gridCol w="3733800"/>
                <a:gridCol w="1955800"/>
                <a:gridCol w="28448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توضیحات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پستان ها متقارن اند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نسج پستان ها قابل فشردن است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وریدهای پستان قابل مشاهده اند 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پوست پستان صاف و سالم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آیا غدد مونتگمری روی آرئول ،قابل مشاهده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آیا سطح نیپل پیگمانته و چین خورده است 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شیر وجود دارد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مجاری شیری در پستان و نوک آن باز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شواهد وجود اعصاب سالم در پستان  و نیپل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برداشت سریع شیر از پستان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نوک پستان برجسته و استوانه ای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عصبی عضلانی سالم برای نگهداشتن شیرخوار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هورمون های مادری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سایر شاخص های فیزیولوژیک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آموزش مادر در ارتباط شیردهی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رفتار مادر در ارتباط با شیردهی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6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28</a:t>
            </a:fld>
            <a:endParaRPr lang="fa-IR" dirty="0"/>
          </a:p>
        </p:txBody>
      </p:sp>
      <p:graphicFrame>
        <p:nvGraphicFramePr>
          <p:cNvPr id="5" name="Group 83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5248888"/>
              </p:ext>
            </p:extLst>
          </p:nvPr>
        </p:nvGraphicFramePr>
        <p:xfrm>
          <a:off x="395536" y="764704"/>
          <a:ext cx="8305800" cy="5753736"/>
        </p:xfrm>
        <a:graphic>
          <a:graphicData uri="http://schemas.openxmlformats.org/drawingml/2006/table">
            <a:tbl>
              <a:tblPr rtl="1"/>
              <a:tblGrid>
                <a:gridCol w="4191000"/>
                <a:gridCol w="1603375"/>
                <a:gridCol w="25114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872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حالت شیرخوار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(خواب_بیداری_هشیاری......)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انرژی کافی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فلکسیون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واکنش مناسب به تحریک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گرفتن پستان و تمرکز هنگام مکیدن و شیر خوردن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هنگامی که او را آرام کنند آرام تر  می شود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نحوه مکیدن ، رفلکس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gag </a:t>
                      </a: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ورفلکس جستجو سالم است؟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هماهنگی بین مکیدن ، بلع و تنفس وجود دارد ؟ 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فعالیت حرکتی مناسب با حالت فیزیولوژیک است ؟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مشاهده چهره با خمیازه یا گریه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گریه بلند  قوی</a:t>
                      </a:r>
                      <a:endParaRPr kumimoji="0" lang="fa-I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+mn-cs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توان گرفتن پستان و نوک آن</a:t>
                      </a:r>
                      <a:endParaRPr kumimoji="0" lang="fa-I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ound Diagonal Corner Rectangle 5"/>
          <p:cNvSpPr/>
          <p:nvPr/>
        </p:nvSpPr>
        <p:spPr>
          <a:xfrm>
            <a:off x="2339752" y="40623"/>
            <a:ext cx="4608512" cy="6120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شیرخوار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29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2339752" y="345716"/>
            <a:ext cx="4608512" cy="8510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نحوه شیرخوردن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oup 79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22238685"/>
              </p:ext>
            </p:extLst>
          </p:nvPr>
        </p:nvGraphicFramePr>
        <p:xfrm>
          <a:off x="529208" y="1484784"/>
          <a:ext cx="8229600" cy="4786631"/>
        </p:xfrm>
        <a:graphic>
          <a:graphicData uri="http://schemas.openxmlformats.org/drawingml/2006/table">
            <a:tbl>
              <a:tblPr rtl="1"/>
              <a:tblGrid>
                <a:gridCol w="3962400"/>
                <a:gridCol w="1524000"/>
                <a:gridCol w="2743200"/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موردبررسی قرارمی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مشاهده شد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نشانه های تغذیه ای ( ابراز گرسنگی)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بازکردن کامل دهان گرفتن پستان</a:t>
                      </a: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وضعیت نوک پستان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کیپ شدن دهان دراطراف پستان  و نگهداری آن حالت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نسبت مکیدن به بلعیدن</a:t>
                      </a: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+mn-cs"/>
                        </a:rPr>
                        <a:t>رها کردن پستان بعد از شیرخوردن</a:t>
                      </a:r>
                      <a:endParaRPr kumimoji="0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90268"/>
          </a:xfrm>
        </p:spPr>
        <p:txBody>
          <a:bodyPr/>
          <a:lstStyle/>
          <a:p>
            <a:pPr marL="109537" indent="0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</a:t>
            </a:r>
            <a:r>
              <a:rPr lang="fa-IR" sz="3600" b="1" dirty="0" smtClean="0">
                <a:solidFill>
                  <a:srgbClr val="C00000"/>
                </a:solidFill>
                <a:cs typeface="+mj-cs"/>
              </a:rPr>
              <a:t>تعریف: </a:t>
            </a:r>
            <a:endParaRPr lang="en-US" sz="3600" b="1" dirty="0">
              <a:solidFill>
                <a:srgbClr val="C00000"/>
              </a:solidFill>
              <a:cs typeface="+mj-cs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cs typeface="+mj-cs"/>
              </a:rPr>
              <a:t>ارتباط دو طرفه بین مشاور ( فردی آگاه و با تجربه ) و مشاوره شونده ( </a:t>
            </a:r>
            <a:r>
              <a:rPr lang="en-US" sz="2800" b="1" dirty="0" smtClean="0">
                <a:solidFill>
                  <a:srgbClr val="203021"/>
                </a:solidFill>
                <a:cs typeface="+mj-cs"/>
              </a:rPr>
              <a:t>Client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نه </a:t>
            </a:r>
            <a:r>
              <a:rPr lang="en-US" sz="2800" b="1" dirty="0">
                <a:solidFill>
                  <a:srgbClr val="203021"/>
                </a:solidFill>
                <a:cs typeface="+mj-cs"/>
              </a:rPr>
              <a:t> </a:t>
            </a:r>
            <a:r>
              <a:rPr lang="en-US" sz="2800" b="1" dirty="0" smtClean="0">
                <a:solidFill>
                  <a:srgbClr val="203021"/>
                </a:solidFill>
                <a:cs typeface="+mj-cs"/>
              </a:rPr>
              <a:t>Patient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)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به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منظور: </a:t>
            </a:r>
            <a:endParaRPr lang="en-US" sz="2800" b="1" dirty="0">
              <a:solidFill>
                <a:srgbClr val="203021"/>
              </a:solidFill>
              <a:cs typeface="+mj-cs"/>
            </a:endParaRPr>
          </a:p>
          <a:p>
            <a:pPr marL="109537" indent="0" algn="just">
              <a:buNone/>
            </a:pPr>
            <a:r>
              <a:rPr lang="fa-IR" sz="2800" b="1" dirty="0">
                <a:solidFill>
                  <a:srgbClr val="203021"/>
                </a:solidFill>
                <a:cs typeface="+mj-cs"/>
              </a:rPr>
              <a:t>انتقال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اطّلاعات،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افزایش آگاهی فرد مشاوره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شونده،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تا قادر باشد درست تصمیم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بگیرد. </a:t>
            </a:r>
          </a:p>
          <a:p>
            <a:pPr marL="109537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مشاوره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همیشه چهره به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چهره </a:t>
            </a:r>
            <a:r>
              <a:rPr lang="en-US" sz="20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Face </a:t>
            </a:r>
            <a:r>
              <a:rPr lang="en-US" sz="2000" b="1" dirty="0">
                <a:solidFill>
                  <a:srgbClr val="203021"/>
                </a:solidFill>
                <a:cs typeface="+mj-cs"/>
              </a:rPr>
              <a:t>to 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Face</a:t>
            </a:r>
            <a:r>
              <a:rPr lang="en-US" sz="20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rgbClr val="203021"/>
                </a:solidFill>
                <a:cs typeface="+mj-cs"/>
              </a:rPr>
              <a:t> </a:t>
            </a:r>
            <a:r>
              <a:rPr lang="fa-IR" sz="2000" b="1" dirty="0" smtClean="0">
                <a:solidFill>
                  <a:srgbClr val="203021"/>
                </a:solidFill>
                <a:cs typeface="+mj-cs"/>
              </a:rPr>
              <a:t>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است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. وقت دارد،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   جا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دارد و باید قبل از تصمیم گیری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باشد. </a:t>
            </a:r>
          </a:p>
          <a:p>
            <a:pPr marL="109537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     (مثال: </a:t>
            </a:r>
            <a:r>
              <a:rPr lang="fa-IR" sz="2800" b="1" dirty="0">
                <a:solidFill>
                  <a:srgbClr val="203021"/>
                </a:solidFill>
                <a:cs typeface="+mj-cs"/>
              </a:rPr>
              <a:t>مشاوره ژنتیک بعد از ازدواج فایده ای </a:t>
            </a:r>
            <a:r>
              <a:rPr lang="fa-IR" sz="2800" b="1" dirty="0" smtClean="0">
                <a:solidFill>
                  <a:srgbClr val="203021"/>
                </a:solidFill>
                <a:cs typeface="+mj-cs"/>
              </a:rPr>
              <a:t>ندارد) </a:t>
            </a:r>
            <a:endParaRPr lang="en-US" sz="2800" b="1" dirty="0">
              <a:solidFill>
                <a:srgbClr val="203021"/>
              </a:solidFill>
              <a:cs typeface="+mj-cs"/>
            </a:endParaRPr>
          </a:p>
          <a:p>
            <a:endParaRPr lang="en-US" sz="2800" b="1" dirty="0">
              <a:solidFill>
                <a:srgbClr val="203021"/>
              </a:solidFill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2267744" y="548680"/>
            <a:ext cx="5112568" cy="12241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4000" b="1" dirty="0" smtClean="0">
                <a:solidFill>
                  <a:srgbClr val="C00000"/>
                </a:solidFill>
                <a:latin typeface="Tahoma" pitchFamily="34" charset="0"/>
              </a:rPr>
              <a:t>مشاوره</a:t>
            </a:r>
            <a:endParaRPr lang="fa-IR" sz="4000" b="1" dirty="0">
              <a:solidFill>
                <a:srgbClr val="C00000"/>
              </a:solidFill>
              <a:latin typeface="Tahoma" pitchFamily="34" charset="0"/>
            </a:endParaRPr>
          </a:p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3200" b="1" dirty="0" smtClean="0">
                <a:solidFill>
                  <a:srgbClr val="C00000"/>
                </a:solidFill>
                <a:latin typeface="Tahoma" pitchFamily="34" charset="0"/>
              </a:rPr>
              <a:t>Counseling</a:t>
            </a:r>
            <a:endParaRPr lang="fa-IR" sz="3200" b="1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93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30</a:t>
            </a:fld>
            <a:endParaRPr lang="fa-IR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691680" y="116632"/>
            <a:ext cx="5904656" cy="6480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ارزیابی ابزارهای مورد استفاده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140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5239263"/>
              </p:ext>
            </p:extLst>
          </p:nvPr>
        </p:nvGraphicFramePr>
        <p:xfrm>
          <a:off x="453008" y="908720"/>
          <a:ext cx="8382000" cy="5516880"/>
        </p:xfrm>
        <a:graphic>
          <a:graphicData uri="http://schemas.openxmlformats.org/drawingml/2006/table">
            <a:tbl>
              <a:tblPr rtl="1"/>
              <a:tblGrid>
                <a:gridCol w="4491037"/>
                <a:gridCol w="2170113"/>
                <a:gridCol w="1720850"/>
              </a:tblGrid>
              <a:tr h="1793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آنچه مورد بررسی قرار می گیرد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مشاهدات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توضیحات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شیردوش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محافظ پستان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Breast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کرم و پماد مسکن برای نوک پستان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Nipple shield</a:t>
                      </a: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(نوک مصنوعی کمکی)</a:t>
                      </a:r>
                      <a:endParaRPr kumimoji="0" lang="fa-I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لوله متصل به پستان برای دادن شیر کمکی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بطری و سرپستانک آن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302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 دیگری به جز شیرمادر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استفاده از فنجان و یا سایر وسایل برای تغذیه شیرخوار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شیرآورها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گول زنک( پستانک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دارو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302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Arial" pitchFamily="34" charset="0"/>
                        </a:rPr>
                        <a:t>پوشک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60530"/>
            <a:ext cx="6717251" cy="4466973"/>
          </a:xfrm>
          <a:prstGeom prst="rect">
            <a:avLst/>
          </a:prstGeom>
        </p:spPr>
      </p:pic>
      <p:sp>
        <p:nvSpPr>
          <p:cNvPr id="6" name="Snip Diagonal Corner Rectangle 5"/>
          <p:cNvSpPr/>
          <p:nvPr/>
        </p:nvSpPr>
        <p:spPr>
          <a:xfrm>
            <a:off x="2314001" y="570887"/>
            <a:ext cx="4752528" cy="100811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rgbClr val="C00000"/>
                </a:solidFill>
              </a:rPr>
              <a:t>با سپاس از توجه شما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31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040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12568"/>
          </a:xfrm>
        </p:spPr>
        <p:txBody>
          <a:bodyPr/>
          <a:lstStyle/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باورهای شخصی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جداسازی باورهای غلط و اصلاح آن و تشویق باورهای درست با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توجّه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فرهنگ او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مادر از توانایی های خود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شناخت مشکل و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حلّ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آن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افزایش اعتماد به نفس یا ایجاد اعتماد به نفس در فرد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افزایش پذیرش مشاوره شونده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ایجاد باور توانایی حل مشکل در مشاوره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شونده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کمک به تصمیم گیری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تغییر رفتار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4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31640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a-IR" sz="4000" b="1" dirty="0" smtClean="0">
                <a:solidFill>
                  <a:srgbClr val="C00000"/>
                </a:solidFill>
                <a:latin typeface="Tahoma" pitchFamily="34" charset="0"/>
              </a:rPr>
              <a:t>هدف از مشاوره چیست؟</a:t>
            </a:r>
          </a:p>
        </p:txBody>
      </p:sp>
    </p:spTree>
    <p:extLst>
      <p:ext uri="{BB962C8B-B14F-4D97-AF65-F5344CB8AC3E}">
        <p14:creationId xmlns:p14="http://schemas.microsoft.com/office/powerpoint/2010/main" val="309933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313105"/>
            <a:ext cx="8881651" cy="5112568"/>
          </a:xfrm>
        </p:spPr>
        <p:txBody>
          <a:bodyPr/>
          <a:lstStyle/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دست آوردن اطّلاعات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لازم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از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شونده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(گرفتن شرح حال):</a:t>
            </a: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موقعیت، تفکّر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او ، سلامت او ، میزان آگاهی ، عادات غذایی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باورها و ...</a:t>
            </a:r>
          </a:p>
          <a:p>
            <a:pPr marL="109537" lvl="0" indent="0" algn="l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(Basic Information)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دراختیار گذاشتن اطلاعات لازم براساس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دست آمده</a:t>
            </a:r>
          </a:p>
          <a:p>
            <a:pPr marL="109537" lvl="0" indent="0" algn="just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(To Provide) </a:t>
            </a:r>
            <a:r>
              <a:rPr lang="fa-I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حمایت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کردن،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شهامت دادن و ایجاد اعتماد به نفس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(To Support)                                                             </a:t>
            </a:r>
            <a:endParaRPr lang="fa-IR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نتیجه: 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مشاوره شونده می تواند بهترین تصمیم را بگیرد </a:t>
            </a:r>
            <a:endParaRPr lang="fa-IR" sz="28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indent="0" algn="ctr">
              <a:buNone/>
            </a:pP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fa-IR" sz="28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در این تصمیم گیری می توانیم به او کمک </a:t>
            </a:r>
            <a:r>
              <a:rPr lang="fa-IR" sz="28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کنیم) </a:t>
            </a:r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8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5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31640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سه اقدام اساسی در مشاوره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7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6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 rot="21419853">
            <a:off x="611560" y="1052736"/>
            <a:ext cx="8064896" cy="45365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در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حقیقت:</a:t>
            </a:r>
          </a:p>
          <a:p>
            <a:pPr lvl="0" algn="r" rtl="1"/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مشاوره کردن مهارت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است،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غربالگری است و در </a:t>
            </a: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صورت لزوم ارجاع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است . </a:t>
            </a:r>
            <a:endParaRPr lang="fa-IR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r" rtl="1"/>
            <a:endParaRPr lang="fa-IR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r" rtl="1">
              <a:buNone/>
            </a:pPr>
            <a:r>
              <a:rPr lang="fa-IR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بنابراین به یک 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Team work</a:t>
            </a:r>
            <a:r>
              <a:rPr lang="fa-I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خوب نیاز دارد.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3" y="1484784"/>
            <a:ext cx="8906321" cy="4608512"/>
          </a:xfrm>
        </p:spPr>
        <p:txBody>
          <a:bodyPr/>
          <a:lstStyle/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دسترسی به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مشاور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Access                                        </a:t>
            </a:r>
          </a:p>
          <a:p>
            <a:pPr marL="109537" lvl="0" indent="0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گرفتن اطلاعات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صحیح و کافی از مشاور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Information        </a:t>
            </a:r>
          </a:p>
          <a:p>
            <a:pPr marL="109537" lvl="0" indent="0">
              <a:buNone/>
            </a:pPr>
            <a:endParaRPr lang="fa-IR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ابرازعقیده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of Opinion                                          </a:t>
            </a:r>
          </a:p>
          <a:p>
            <a:pPr marL="109537" lvl="0" indent="0">
              <a:buNone/>
            </a:pPr>
            <a:endParaRPr lang="en-US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انتخاب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best Choice                                        </a:t>
            </a:r>
          </a:p>
          <a:p>
            <a:pPr marL="109537" lvl="0" indent="0">
              <a:buNone/>
            </a:pPr>
            <a:endParaRPr lang="en-US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خصوصی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و محرمانه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ماندن صحبت ها</a:t>
            </a:r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Privacy Confidentiality                                             </a:t>
            </a:r>
          </a:p>
          <a:p>
            <a:pPr marL="109537" lvl="0" indent="0">
              <a:buNone/>
            </a:pP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7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00305" y="260648"/>
            <a:ext cx="6696743" cy="86409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4000" b="1" dirty="0">
                <a:solidFill>
                  <a:srgbClr val="C00000"/>
                </a:solidFill>
              </a:rPr>
              <a:t>حق و حقوق مشاوره شونده چیست ؟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948867">
            <a:off x="3316242" y="5877273"/>
            <a:ext cx="576064" cy="7200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/>
          <a:lstStyle/>
          <a:p>
            <a:pPr lvl="0" algn="just"/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حفظ هویت و شخصیت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او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</a:t>
            </a:r>
            <a:r>
              <a:rPr lang="en-US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to Dignity  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 راحت بودن و تحت فشار نبودن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Comfort                  </a:t>
            </a:r>
          </a:p>
          <a:p>
            <a:pPr marL="109537" lvl="0" indent="0" algn="just">
              <a:buNone/>
            </a:pPr>
            <a:endParaRPr lang="en-US" sz="1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بی خطر بودن روش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های پیشنهادی یا توصیه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ها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Safety      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a-IR" sz="1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تداوم مشاوره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Right to Continuity                          </a:t>
            </a:r>
            <a:endParaRPr lang="fa-IR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marL="109537" lvl="0" indent="0" algn="just">
              <a:buNone/>
            </a:pP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8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489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03893"/>
            <a:ext cx="8609624" cy="4817395"/>
          </a:xfrm>
        </p:spPr>
        <p:txBody>
          <a:bodyPr/>
          <a:lstStyle/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به آنچه که می گوید اعتقاد و نگرش مثبت داشته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از فرهنگ های مختلف گروه های مختلف مطلع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هنجارهای جامعه را بشناسد . مثال : شیردادن در مجامع عمومی ولی هنجار جوامع غربی نیست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با سیاست های محلّی ، ملّی و بین المللی آشنا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اطلاعاتش کامل و به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روز </a:t>
            </a:r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باشد </a:t>
            </a:r>
            <a:r>
              <a:rPr lang="fa-IR" sz="2400" b="1" dirty="0" smtClean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از مهارت ایجاد اعتماد به نفس و حمایت از مادر برخوردار باشد.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مهارت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های مناسب برای برقراری ارتباط را به کار برد ( بیان ساده ، همدلی کردن ، ارتباط کلامی و </a:t>
            </a:r>
            <a:r>
              <a:rPr lang="fa-IR" sz="2400" b="1" dirty="0" smtClean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غیرکلامی </a:t>
            </a:r>
            <a:r>
              <a:rPr lang="fa-IR" sz="2400" b="1" dirty="0">
                <a:solidFill>
                  <a:srgbClr val="263A27"/>
                </a:solidFill>
                <a:latin typeface="Arial" pitchFamily="34" charset="0"/>
                <a:cs typeface="Arial" pitchFamily="34" charset="0"/>
              </a:rPr>
              <a:t>)  </a:t>
            </a:r>
            <a:endParaRPr lang="en-US" sz="2400" b="1" dirty="0">
              <a:solidFill>
                <a:srgbClr val="263A27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خوش رو و خوش برخورد و صبور باشد 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fa-IR" sz="2400" b="1" dirty="0">
                <a:solidFill>
                  <a:srgbClr val="203021"/>
                </a:solidFill>
                <a:latin typeface="Arial" pitchFamily="34" charset="0"/>
                <a:cs typeface="Arial" pitchFamily="34" charset="0"/>
              </a:rPr>
              <a:t>حقوق مشاوره شونده را بشناسد و رعایت کند . </a:t>
            </a:r>
            <a:endParaRPr lang="en-US" sz="2400" b="1" dirty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 smtClean="0">
              <a:solidFill>
                <a:srgbClr val="203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915E6-25D4-4478-83EA-8A1184D8A544}" type="slidenum">
              <a:rPr lang="fa-IR" smtClean="0"/>
              <a:pPr>
                <a:defRPr/>
              </a:pPr>
              <a:t>9</a:t>
            </a:fld>
            <a:endParaRPr lang="fa-IR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1301793" y="116632"/>
            <a:ext cx="6696743" cy="7200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fa-IR" sz="4000" b="1" dirty="0">
                <a:solidFill>
                  <a:srgbClr val="C00000"/>
                </a:solidFill>
              </a:rPr>
              <a:t>خصوصیات یک مشاور خوب چیست ؟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948867">
            <a:off x="1274840" y="5942140"/>
            <a:ext cx="576064" cy="720080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6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فرمت اسلايد</Template>
  <TotalTime>1239</TotalTime>
  <Words>2286</Words>
  <Application>Microsoft Office PowerPoint</Application>
  <PresentationFormat>On-screen Show (4:3)</PresentationFormat>
  <Paragraphs>347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فرمت اسلايد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هپاتیت های ویرال</dc:title>
  <dc:creator>a-moghisi</dc:creator>
  <cp:lastModifiedBy>NOName</cp:lastModifiedBy>
  <cp:revision>229</cp:revision>
  <dcterms:created xsi:type="dcterms:W3CDTF">2012-04-07T08:49:36Z</dcterms:created>
  <dcterms:modified xsi:type="dcterms:W3CDTF">2022-08-13T06:24:46Z</dcterms:modified>
</cp:coreProperties>
</file>